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Times New Roman" charset="1" panose="02030502070405020303"/>
      <p:regular r:id="rId14"/>
    </p:embeddedFont>
    <p:embeddedFont>
      <p:font typeface="Track" charset="1" panose="02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65755" y="2230237"/>
            <a:ext cx="14956250" cy="1719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5"/>
              </a:lnSpc>
            </a:pPr>
            <a:r>
              <a:rPr lang="en-US" sz="6195" u="sng">
                <a:solidFill>
                  <a:srgbClr val="F0B92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Pizza Sales Project</a:t>
            </a:r>
          </a:p>
          <a:p>
            <a:pPr algn="ctr">
              <a:lnSpc>
                <a:spcPts val="6195"/>
              </a:lnSpc>
            </a:pPr>
            <a:r>
              <a:rPr lang="en-US" sz="6195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   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777780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0" y="0"/>
                </a:lnTo>
                <a:lnTo>
                  <a:pt x="367760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31695" y="1143199"/>
            <a:ext cx="2278525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92833" y="1797311"/>
            <a:ext cx="16026061" cy="1189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4"/>
              </a:lnSpc>
            </a:pPr>
            <a:r>
              <a:rPr lang="en-US" sz="2974">
                <a:solidFill>
                  <a:srgbClr val="F2EC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Pizza Sales Analysis Project aims to analyze transactional sales data of a pizza store using MySQL Workbench. The project provides insights into customer preferences, best-selling pizzas, sales trends, and revenue contributions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777780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0" y="0"/>
                </a:lnTo>
                <a:lnTo>
                  <a:pt x="367760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31695" y="1133674"/>
            <a:ext cx="219075" cy="385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0265" y="530793"/>
            <a:ext cx="4745867" cy="995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  <a:spcBef>
                <a:spcPct val="0"/>
              </a:spcBef>
            </a:pPr>
            <a:r>
              <a:rPr lang="en-US" sz="6580">
                <a:solidFill>
                  <a:srgbClr val="F0B92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Overview: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334" r="0" b="-311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7187" y="1122277"/>
            <a:ext cx="6370956" cy="2090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318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 &amp; Technology</a:t>
            </a:r>
          </a:p>
          <a:p>
            <a:pPr algn="l" marL="686648" indent="-343324" lvl="1">
              <a:lnSpc>
                <a:spcPts val="3180"/>
              </a:lnSpc>
              <a:buFont typeface="Arial"/>
              <a:buChar char="•"/>
            </a:pPr>
            <a:r>
              <a:rPr lang="en-US" sz="318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SQL</a:t>
            </a:r>
          </a:p>
          <a:p>
            <a:pPr algn="l" marL="686648" indent="-343324" lvl="1">
              <a:lnSpc>
                <a:spcPts val="3180"/>
              </a:lnSpc>
              <a:buFont typeface="Arial"/>
              <a:buChar char="•"/>
            </a:pPr>
            <a:r>
              <a:rPr lang="en-US" sz="318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MySQL Workbench</a:t>
            </a:r>
          </a:p>
          <a:p>
            <a:pPr algn="l">
              <a:lnSpc>
                <a:spcPts val="3180"/>
              </a:lnSpc>
            </a:pPr>
          </a:p>
          <a:p>
            <a:pPr algn="l">
              <a:lnSpc>
                <a:spcPts val="318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8458439" y="1445658"/>
            <a:ext cx="9056185" cy="526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88"/>
              </a:lnSpc>
            </a:pPr>
            <a:r>
              <a:rPr lang="en-US" sz="3488">
                <a:solidFill>
                  <a:srgbClr val="F0B92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DATABASE:PIZZAHUT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50452" y="1858118"/>
            <a:ext cx="5341406" cy="261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4"/>
              </a:lnSpc>
            </a:pPr>
            <a:r>
              <a:rPr lang="en-US" sz="291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Tables:</a:t>
            </a:r>
          </a:p>
          <a:p>
            <a:pPr algn="just" marL="628319" indent="-314160" lvl="1">
              <a:lnSpc>
                <a:spcPts val="4074"/>
              </a:lnSpc>
              <a:buFont typeface="Arial"/>
              <a:buChar char="•"/>
            </a:pPr>
            <a:r>
              <a:rPr lang="en-US" sz="291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Order_details</a:t>
            </a:r>
          </a:p>
          <a:p>
            <a:pPr algn="just" marL="628319" indent="-314160" lvl="1">
              <a:lnSpc>
                <a:spcPts val="4074"/>
              </a:lnSpc>
              <a:buFont typeface="Arial"/>
              <a:buChar char="•"/>
            </a:pPr>
            <a:r>
              <a:rPr lang="en-US" sz="291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</a:t>
            </a:r>
          </a:p>
          <a:p>
            <a:pPr algn="just" marL="628319" indent="-314160" lvl="1">
              <a:lnSpc>
                <a:spcPts val="4074"/>
              </a:lnSpc>
              <a:buFont typeface="Arial"/>
              <a:buChar char="•"/>
            </a:pPr>
            <a:r>
              <a:rPr lang="en-US" sz="291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pizza_types</a:t>
            </a:r>
          </a:p>
          <a:p>
            <a:pPr algn="just" marL="628319" indent="-314160" lvl="1">
              <a:lnSpc>
                <a:spcPts val="4074"/>
              </a:lnSpc>
              <a:buFont typeface="Arial"/>
              <a:buChar char="•"/>
            </a:pPr>
            <a:r>
              <a:rPr lang="en-US" sz="291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pizzas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8323121" y="-12013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69" y="0"/>
                </a:lnTo>
                <a:lnTo>
                  <a:pt x="2337169" y="24026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6346040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41233" y="628823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0" y="0"/>
                </a:lnTo>
                <a:lnTo>
                  <a:pt x="367760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795148" y="752847"/>
            <a:ext cx="240744" cy="39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999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72626">
            <a:off x="9334621" y="2649685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10022" y="1957236"/>
            <a:ext cx="10035476" cy="6372527"/>
          </a:xfrm>
          <a:custGeom>
            <a:avLst/>
            <a:gdLst/>
            <a:ahLst/>
            <a:cxnLst/>
            <a:rect r="r" b="b" t="t" l="l"/>
            <a:pathLst>
              <a:path h="6372527" w="10035476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2615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63558">
            <a:off x="11383994" y="8095244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3796815" y="9757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805628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82615" y="4512721"/>
            <a:ext cx="8396045" cy="1941378"/>
          </a:xfrm>
          <a:custGeom>
            <a:avLst/>
            <a:gdLst/>
            <a:ahLst/>
            <a:cxnLst/>
            <a:rect r="r" b="b" t="t" l="l"/>
            <a:pathLst>
              <a:path h="1941378" w="8396045">
                <a:moveTo>
                  <a:pt x="0" y="0"/>
                </a:moveTo>
                <a:lnTo>
                  <a:pt x="8396045" y="0"/>
                </a:lnTo>
                <a:lnTo>
                  <a:pt x="8396045" y="1941378"/>
                </a:lnTo>
                <a:lnTo>
                  <a:pt x="0" y="194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26369" y="6658345"/>
            <a:ext cx="6652292" cy="1846379"/>
          </a:xfrm>
          <a:custGeom>
            <a:avLst/>
            <a:gdLst/>
            <a:ahLst/>
            <a:cxnLst/>
            <a:rect r="r" b="b" t="t" l="l"/>
            <a:pathLst>
              <a:path h="1846379" w="6652292">
                <a:moveTo>
                  <a:pt x="0" y="0"/>
                </a:moveTo>
                <a:lnTo>
                  <a:pt x="6652291" y="0"/>
                </a:lnTo>
                <a:lnTo>
                  <a:pt x="6652291" y="1846380"/>
                </a:lnTo>
                <a:lnTo>
                  <a:pt x="0" y="18463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8084" r="0" b="-39078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82615" y="4039645"/>
            <a:ext cx="7831745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936531" y="1143199"/>
            <a:ext cx="2278525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2699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783198"/>
            <a:ext cx="7585854" cy="50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9"/>
              </a:lnSpc>
              <a:spcBef>
                <a:spcPct val="0"/>
              </a:spcBef>
            </a:pPr>
            <a:r>
              <a:rPr lang="en-US" sz="3329">
                <a:solidFill>
                  <a:srgbClr val="EEE7E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Retrieve the total number of orders place</a:t>
            </a:r>
            <a:r>
              <a:rPr lang="en-US" sz="3329">
                <a:solidFill>
                  <a:srgbClr val="F2EC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6859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8323121" y="-12013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69" y="0"/>
                </a:lnTo>
                <a:lnTo>
                  <a:pt x="2337169" y="24026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6346040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91705" y="3453215"/>
            <a:ext cx="7563605" cy="2506795"/>
          </a:xfrm>
          <a:custGeom>
            <a:avLst/>
            <a:gdLst/>
            <a:ahLst/>
            <a:cxnLst/>
            <a:rect r="r" b="b" t="t" l="l"/>
            <a:pathLst>
              <a:path h="2506795" w="7563605">
                <a:moveTo>
                  <a:pt x="0" y="0"/>
                </a:moveTo>
                <a:lnTo>
                  <a:pt x="7563606" y="0"/>
                </a:lnTo>
                <a:lnTo>
                  <a:pt x="7563606" y="2506795"/>
                </a:lnTo>
                <a:lnTo>
                  <a:pt x="0" y="25067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53857" y="6426735"/>
            <a:ext cx="3520025" cy="3090844"/>
          </a:xfrm>
          <a:custGeom>
            <a:avLst/>
            <a:gdLst/>
            <a:ahLst/>
            <a:cxnLst/>
            <a:rect r="r" b="b" t="t" l="l"/>
            <a:pathLst>
              <a:path h="3090844" w="3520025">
                <a:moveTo>
                  <a:pt x="0" y="0"/>
                </a:moveTo>
                <a:lnTo>
                  <a:pt x="3520025" y="0"/>
                </a:lnTo>
                <a:lnTo>
                  <a:pt x="3520025" y="3090845"/>
                </a:lnTo>
                <a:lnTo>
                  <a:pt x="0" y="30908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056" t="-11288" r="-2056" b="-4788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980775" y="1143199"/>
            <a:ext cx="2278525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2699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2596071"/>
            <a:ext cx="8624548" cy="38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0"/>
              </a:lnSpc>
              <a:spcBef>
                <a:spcPct val="0"/>
              </a:spcBef>
            </a:pPr>
            <a:r>
              <a:rPr lang="en-US" sz="25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 the total revenue generated from pizza sales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77780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0" y="0"/>
                </a:lnTo>
                <a:lnTo>
                  <a:pt x="367760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63558">
            <a:off x="10358263" y="845365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4433431" y="29784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23306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26312" y="2838374"/>
            <a:ext cx="9333118" cy="3385233"/>
          </a:xfrm>
          <a:custGeom>
            <a:avLst/>
            <a:gdLst/>
            <a:ahLst/>
            <a:cxnLst/>
            <a:rect r="r" b="b" t="t" l="l"/>
            <a:pathLst>
              <a:path h="3385233" w="9333118">
                <a:moveTo>
                  <a:pt x="0" y="0"/>
                </a:moveTo>
                <a:lnTo>
                  <a:pt x="9333118" y="0"/>
                </a:lnTo>
                <a:lnTo>
                  <a:pt x="9333118" y="3385232"/>
                </a:lnTo>
                <a:lnTo>
                  <a:pt x="0" y="33852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83054" y="6880831"/>
            <a:ext cx="7198827" cy="1874892"/>
          </a:xfrm>
          <a:custGeom>
            <a:avLst/>
            <a:gdLst/>
            <a:ahLst/>
            <a:cxnLst/>
            <a:rect r="r" b="b" t="t" l="l"/>
            <a:pathLst>
              <a:path h="1874892" w="7198827">
                <a:moveTo>
                  <a:pt x="0" y="0"/>
                </a:moveTo>
                <a:lnTo>
                  <a:pt x="7198827" y="0"/>
                </a:lnTo>
                <a:lnTo>
                  <a:pt x="7198827" y="1874893"/>
                </a:lnTo>
                <a:lnTo>
                  <a:pt x="0" y="18748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4523" b="-38568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66496" y="2114849"/>
            <a:ext cx="10521576" cy="537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3"/>
              </a:lnSpc>
            </a:pPr>
            <a:r>
              <a:rPr lang="en-US" sz="354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THE HIGHEST-PRICED PIZZA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31695" y="1133674"/>
            <a:ext cx="2278525" cy="29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sz="2199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6859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5030" y="8736252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70" y="0"/>
                </a:lnTo>
                <a:lnTo>
                  <a:pt x="2337170" y="2402697"/>
                </a:lnTo>
                <a:lnTo>
                  <a:pt x="0" y="24026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8238398" y="-757608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70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6633166" y="5716770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70" y="0"/>
                </a:moveTo>
                <a:lnTo>
                  <a:pt x="0" y="0"/>
                </a:lnTo>
                <a:lnTo>
                  <a:pt x="0" y="2402697"/>
                </a:lnTo>
                <a:lnTo>
                  <a:pt x="2337170" y="2402697"/>
                </a:lnTo>
                <a:lnTo>
                  <a:pt x="23371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38398" y="3337238"/>
            <a:ext cx="9020902" cy="2581323"/>
          </a:xfrm>
          <a:custGeom>
            <a:avLst/>
            <a:gdLst/>
            <a:ahLst/>
            <a:cxnLst/>
            <a:rect r="r" b="b" t="t" l="l"/>
            <a:pathLst>
              <a:path h="2581323" w="9020902">
                <a:moveTo>
                  <a:pt x="0" y="0"/>
                </a:moveTo>
                <a:lnTo>
                  <a:pt x="9020902" y="0"/>
                </a:lnTo>
                <a:lnTo>
                  <a:pt x="9020902" y="2581323"/>
                </a:lnTo>
                <a:lnTo>
                  <a:pt x="0" y="25813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37054" y="6321398"/>
            <a:ext cx="8081258" cy="3274600"/>
          </a:xfrm>
          <a:custGeom>
            <a:avLst/>
            <a:gdLst/>
            <a:ahLst/>
            <a:cxnLst/>
            <a:rect r="r" b="b" t="t" l="l"/>
            <a:pathLst>
              <a:path h="3274600" w="8081258">
                <a:moveTo>
                  <a:pt x="0" y="0"/>
                </a:moveTo>
                <a:lnTo>
                  <a:pt x="8081258" y="0"/>
                </a:lnTo>
                <a:lnTo>
                  <a:pt x="8081258" y="3274600"/>
                </a:lnTo>
                <a:lnTo>
                  <a:pt x="0" y="3274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524" r="-9059" b="-2920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058134" y="2231794"/>
            <a:ext cx="7608984" cy="459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1"/>
              </a:lnSpc>
            </a:pPr>
            <a:r>
              <a:rPr lang="en-US" sz="307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the most common pizza size ordered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80775" y="1143199"/>
            <a:ext cx="2278525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63558">
            <a:off x="10358263" y="845365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498823">
            <a:off x="14433431" y="29784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523306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29655" y="1622822"/>
            <a:ext cx="5351296" cy="739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1"/>
              </a:lnSpc>
            </a:pPr>
            <a:r>
              <a:rPr lang="en-US" sz="5501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Conclusion: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396244" y="1683497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850160" y="1778946"/>
            <a:ext cx="2278525" cy="32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2399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1650" y="3340411"/>
            <a:ext cx="14024709" cy="372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z="28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analysis of the pizza sales data using MySQL provides the following business insights:</a:t>
            </a:r>
          </a:p>
          <a:p>
            <a:pPr algn="ctr">
              <a:lnSpc>
                <a:spcPts val="1661"/>
              </a:lnSpc>
              <a:spcBef>
                <a:spcPct val="0"/>
              </a:spcBef>
            </a:pPr>
          </a:p>
          <a:p>
            <a:pPr algn="l" marL="594075" indent="-297038" lvl="1">
              <a:lnSpc>
                <a:spcPts val="2751"/>
              </a:lnSpc>
              <a:buFont typeface="Arial"/>
              <a:buChar char="•"/>
            </a:pPr>
            <a:r>
              <a:rPr lang="en-US" sz="275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total number of orders helps measure customer activity and business growth.</a:t>
            </a:r>
          </a:p>
          <a:p>
            <a:pPr algn="l">
              <a:lnSpc>
                <a:spcPts val="2751"/>
              </a:lnSpc>
            </a:pPr>
          </a:p>
          <a:p>
            <a:pPr algn="l" marL="594075" indent="-297038" lvl="1">
              <a:lnSpc>
                <a:spcPts val="2751"/>
              </a:lnSpc>
              <a:buFont typeface="Arial"/>
              <a:buChar char="•"/>
            </a:pPr>
            <a:r>
              <a:rPr lang="en-US" sz="275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total revenue indicates the overall financial performance of the pizza store.</a:t>
            </a:r>
          </a:p>
          <a:p>
            <a:pPr algn="l">
              <a:lnSpc>
                <a:spcPts val="2751"/>
              </a:lnSpc>
            </a:pPr>
          </a:p>
          <a:p>
            <a:pPr algn="l" marL="594075" indent="-297038" lvl="1">
              <a:lnSpc>
                <a:spcPts val="2751"/>
              </a:lnSpc>
              <a:buFont typeface="Arial"/>
              <a:buChar char="•"/>
            </a:pPr>
            <a:r>
              <a:rPr lang="en-US" sz="275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Identifying the highest-priced pizza highlights premium products that contribute to higher profit margins.</a:t>
            </a:r>
          </a:p>
          <a:p>
            <a:pPr algn="l">
              <a:lnSpc>
                <a:spcPts val="2751"/>
              </a:lnSpc>
            </a:pPr>
          </a:p>
          <a:p>
            <a:pPr algn="l" marL="594075" indent="-297038" lvl="1">
              <a:lnSpc>
                <a:spcPts val="2751"/>
              </a:lnSpc>
              <a:buFont typeface="Arial"/>
              <a:buChar char="•"/>
            </a:pPr>
            <a:r>
              <a:rPr lang="en-US" sz="275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Analyzing the most common pizza size ordered provides insights into customer preferences, guiding production and inventory decisions.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DAGwr_wh4oE</dc:identifier>
  <dcterms:modified xsi:type="dcterms:W3CDTF">2011-08-01T06:04:30Z</dcterms:modified>
  <cp:revision>1</cp:revision>
  <dc:title>Red and Black Modern Paper Illustrative Pizza Restaurant Presentation</dc:title>
</cp:coreProperties>
</file>